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9144000" cy="6858000" type="screen4x3"/>
  <p:notesSz cx="6797675" cy="99266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115" d="100"/>
          <a:sy n="115" d="100"/>
        </p:scale>
        <p:origin x="2208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732" cy="496056"/>
          </a:xfrm>
          <a:prstGeom prst="rect">
            <a:avLst/>
          </a:prstGeom>
        </p:spPr>
        <p:txBody>
          <a:bodyPr vert="horz" lIns="63240" tIns="31620" rIns="63240" bIns="31620" rtlCol="0"/>
          <a:lstStyle>
            <a:lvl1pPr algn="l">
              <a:defRPr sz="800"/>
            </a:lvl1pPr>
          </a:lstStyle>
          <a:p>
            <a:r>
              <a:rPr lang="en-GB" dirty="0" smtClean="0"/>
              <a:t>Department:               Version:                  Date: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852" y="0"/>
            <a:ext cx="2945732" cy="496056"/>
          </a:xfrm>
          <a:prstGeom prst="rect">
            <a:avLst/>
          </a:prstGeom>
        </p:spPr>
        <p:txBody>
          <a:bodyPr vert="horz" lIns="63240" tIns="31620" rIns="63240" bIns="31620" rtlCol="0"/>
          <a:lstStyle>
            <a:lvl1pPr algn="r">
              <a:defRPr sz="800"/>
            </a:lvl1pPr>
          </a:lstStyle>
          <a:p>
            <a:fld id="{4C406761-D124-458B-818D-753299B6AA60}" type="datetimeFigureOut">
              <a:rPr lang="en-GB" smtClean="0"/>
              <a:t>13/10/2023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378"/>
            <a:ext cx="2945732" cy="496056"/>
          </a:xfrm>
          <a:prstGeom prst="rect">
            <a:avLst/>
          </a:prstGeom>
        </p:spPr>
        <p:txBody>
          <a:bodyPr vert="horz" lIns="63240" tIns="31620" rIns="63240" bIns="31620" rtlCol="0" anchor="b"/>
          <a:lstStyle>
            <a:lvl1pPr algn="l">
              <a:defRPr sz="800"/>
            </a:lvl1pPr>
          </a:lstStyle>
          <a:p>
            <a:r>
              <a:rPr lang="en-GB" dirty="0" smtClean="0"/>
              <a:t>Form F392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852" y="9428378"/>
            <a:ext cx="2945732" cy="496056"/>
          </a:xfrm>
          <a:prstGeom prst="rect">
            <a:avLst/>
          </a:prstGeom>
        </p:spPr>
        <p:txBody>
          <a:bodyPr vert="horz" lIns="63240" tIns="31620" rIns="63240" bIns="31620" rtlCol="0" anchor="b"/>
          <a:lstStyle>
            <a:lvl1pPr algn="r">
              <a:defRPr sz="800"/>
            </a:lvl1pPr>
          </a:lstStyle>
          <a:p>
            <a:fld id="{51E721F8-CC2F-41DF-B3FB-CA2E8FD27EF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16742224"/>
      </p:ext>
    </p:extLst>
  </p:cSld>
  <p:clrMap bg1="lt1" tx1="dk1" bg2="lt2" tx2="dk2" accent1="accent1" accent2="accent2" accent3="accent3" accent4="accent4" accent5="accent5" accent6="accent6" hlink="hlink" folHlink="folHlink"/>
  <p:hf sldNum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732" cy="496056"/>
          </a:xfrm>
          <a:prstGeom prst="rect">
            <a:avLst/>
          </a:prstGeom>
        </p:spPr>
        <p:txBody>
          <a:bodyPr vert="horz" lIns="63240" tIns="31620" rIns="63240" bIns="31620" rtlCol="0"/>
          <a:lstStyle>
            <a:lvl1pPr algn="l">
              <a:defRPr sz="800"/>
            </a:lvl1pPr>
          </a:lstStyle>
          <a:p>
            <a:r>
              <a:rPr lang="en-GB" dirty="0" smtClean="0"/>
              <a:t>Department:               Version:                  Date: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852" y="0"/>
            <a:ext cx="2945732" cy="496056"/>
          </a:xfrm>
          <a:prstGeom prst="rect">
            <a:avLst/>
          </a:prstGeom>
        </p:spPr>
        <p:txBody>
          <a:bodyPr vert="horz" lIns="63240" tIns="31620" rIns="63240" bIns="31620" rtlCol="0"/>
          <a:lstStyle>
            <a:lvl1pPr algn="r">
              <a:defRPr sz="800"/>
            </a:lvl1pPr>
          </a:lstStyle>
          <a:p>
            <a:fld id="{577AA6C4-BF01-4831-AC13-8871697185EF}" type="datetimeFigureOut">
              <a:rPr lang="en-GB" smtClean="0"/>
              <a:t>13/10/2023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63240" tIns="31620" rIns="63240" bIns="316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0204" y="4714740"/>
            <a:ext cx="5437267" cy="4467813"/>
          </a:xfrm>
          <a:prstGeom prst="rect">
            <a:avLst/>
          </a:prstGeom>
        </p:spPr>
        <p:txBody>
          <a:bodyPr vert="horz" lIns="63240" tIns="31620" rIns="63240" bIns="316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378"/>
            <a:ext cx="2945732" cy="496056"/>
          </a:xfrm>
          <a:prstGeom prst="rect">
            <a:avLst/>
          </a:prstGeom>
        </p:spPr>
        <p:txBody>
          <a:bodyPr vert="horz" lIns="63240" tIns="31620" rIns="63240" bIns="31620" rtlCol="0" anchor="b"/>
          <a:lstStyle>
            <a:lvl1pPr algn="l">
              <a:defRPr sz="800"/>
            </a:lvl1pPr>
          </a:lstStyle>
          <a:p>
            <a:r>
              <a:rPr lang="en-GB" dirty="0" smtClean="0"/>
              <a:t>Form F392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852" y="9428378"/>
            <a:ext cx="2945732" cy="496056"/>
          </a:xfrm>
          <a:prstGeom prst="rect">
            <a:avLst/>
          </a:prstGeom>
        </p:spPr>
        <p:txBody>
          <a:bodyPr vert="horz" lIns="63240" tIns="31620" rIns="63240" bIns="31620" rtlCol="0" anchor="b"/>
          <a:lstStyle>
            <a:lvl1pPr algn="r">
              <a:defRPr sz="800"/>
            </a:lvl1pPr>
          </a:lstStyle>
          <a:p>
            <a:fld id="{D1BCA390-3BE1-4B33-A330-D0AC83083BF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93590683"/>
      </p:ext>
    </p:extLst>
  </p:cSld>
  <p:clrMap bg1="lt1" tx1="dk1" bg2="lt2" tx2="dk2" accent1="accent1" accent2="accent2" accent3="accent3" accent4="accent4" accent5="accent5" accent6="accent6" hlink="hlink" folHlink="folHlink"/>
  <p:hf sldNum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smtClean="0"/>
              <a:t>Form F392</a:t>
            </a:r>
            <a:endParaRPr lang="en-GB" dirty="0"/>
          </a:p>
        </p:txBody>
      </p:sp>
      <p:sp>
        <p:nvSpPr>
          <p:cNvPr id="6" name="Header Placeholder 5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r>
              <a:rPr lang="en-GB" dirty="0" smtClean="0"/>
              <a:t>Department:               Version:                  Date: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436746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904C7C1-196C-412E-B1C9-EF96DAC2538F}" type="datetime1">
              <a:rPr lang="en-US" smtClean="0"/>
              <a:t>10/13/2023</a:t>
            </a:fld>
            <a:endParaRPr lang="en-GB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 dirty="0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BB61323A-56FD-4D76-8B59-67900CB062A6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B9DE7F5-B6EA-455B-B28F-A7CEBAF41C6D}" type="datetime1">
              <a:rPr lang="en-US" smtClean="0"/>
              <a:t>10/13/2023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238B930-40A0-41F1-B08B-774A3C0EA63D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pPr>
              <a:defRPr/>
            </a:pPr>
            <a:fld id="{DCD1077B-1C24-4E67-A288-36CA62886A7E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519604C-47D8-4A07-9CAB-40B168C02A2B}" type="datetime1">
              <a:rPr lang="en-US" smtClean="0"/>
              <a:t>10/13/2023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 dirty="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4122252-57BE-4A1C-AEBA-D4F4477A3197}" type="datetime1">
              <a:rPr lang="en-US" smtClean="0"/>
              <a:t>10/13/2023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pPr>
              <a:defRPr/>
            </a:pPr>
            <a:fld id="{E1ED4516-9012-4409-9C85-C0B691BE6F20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A4C411E-4D6C-43E5-AE17-E15D1DC46416}" type="datetime1">
              <a:rPr lang="en-US" smtClean="0"/>
              <a:t>10/13/2023</a:t>
            </a:fld>
            <a:endParaRPr lang="en-GB" dirty="0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2270146D-1D8D-4058-BE90-E91EC67FB498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pPr>
              <a:defRPr/>
            </a:pPr>
            <a:fld id="{B3CA4ADE-7199-4350-84E2-CA25D3D6BB5E}" type="datetime1">
              <a:rPr lang="en-US" smtClean="0"/>
              <a:t>10/13/2023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56CBCA8-D36C-470E-B3C4-54FB27C4013D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23F51F2-9ED2-4434-A2A1-5A80033EDEA9}" type="datetime1">
              <a:rPr lang="en-US" smtClean="0"/>
              <a:t>10/13/2023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pPr>
              <a:defRPr/>
            </a:pPr>
            <a:endParaRPr lang="en-GB" dirty="0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FE1C6056-8358-4A6B-84BA-6AB113F08F5A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6B92C62-A80D-461B-A175-24BFA24E79AD}" type="datetime1">
              <a:rPr lang="en-US" smtClean="0"/>
              <a:t>10/13/2023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pPr>
              <a:defRPr/>
            </a:pPr>
            <a:fld id="{FF0EC279-F87E-4721-8D6E-2D1E478FBF3F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D630D2C-4C14-4FFF-BA86-081550388BF4}" type="datetime1">
              <a:rPr lang="en-US" smtClean="0"/>
              <a:t>10/13/2023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171D4D98-0C12-49D9-827B-DBF8ADDCE80A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0ED2161F-5DF6-446E-AE7F-D3F11364FCFF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CAF31C9-4070-4EEB-9959-576502A93DE3}" type="datetime1">
              <a:rPr lang="en-US" smtClean="0"/>
              <a:t>10/13/2023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pPr>
              <a:defRPr/>
            </a:pPr>
            <a:endParaRPr lang="en-GB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pPr>
              <a:defRPr/>
            </a:pPr>
            <a:fld id="{B9369018-9383-48C0-9AA1-313A2B6A2D12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pPr>
              <a:defRPr/>
            </a:pPr>
            <a:fld id="{82C022D4-BE1D-4F9D-A272-AE8F58AD532C}" type="datetime1">
              <a:rPr lang="en-US" smtClean="0"/>
              <a:t>10/13/2023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pPr>
              <a:defRPr/>
            </a:pPr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7D61EA58-E7EF-496F-AD35-9B1D4D88BEC4}" type="datetime1">
              <a:rPr lang="en-US" smtClean="0"/>
              <a:t>10/13/2023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B6B4902D-CAB6-4ADC-A44E-9552D9FE447B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pic>
        <p:nvPicPr>
          <p:cNvPr id="20" name="Picture 19" descr="James Walker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7164388" y="6453188"/>
            <a:ext cx="1738312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hf sldNum="0" hdr="0" dt="0"/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6" name="AutoShape 29"/>
          <p:cNvSpPr>
            <a:spLocks noChangeAspect="1" noChangeArrowheads="1" noTextEdit="1"/>
          </p:cNvSpPr>
          <p:nvPr/>
        </p:nvSpPr>
        <p:spPr bwMode="auto">
          <a:xfrm>
            <a:off x="0" y="476672"/>
            <a:ext cx="9144000" cy="6515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GB" dirty="0">
              <a:latin typeface="Calibri" pitchFamily="34" charset="0"/>
            </a:endParaRPr>
          </a:p>
        </p:txBody>
      </p:sp>
      <p:cxnSp>
        <p:nvCxnSpPr>
          <p:cNvPr id="2050" name="AutoShape 7"/>
          <p:cNvCxnSpPr>
            <a:cxnSpLocks noChangeShapeType="1"/>
          </p:cNvCxnSpPr>
          <p:nvPr/>
        </p:nvCxnSpPr>
        <p:spPr bwMode="auto">
          <a:xfrm flipV="1">
            <a:off x="2332038" y="4019550"/>
            <a:ext cx="1131887" cy="512763"/>
          </a:xfrm>
          <a:prstGeom prst="straightConnector1">
            <a:avLst/>
          </a:prstGeom>
          <a:noFill/>
          <a:ln w="50800">
            <a:solidFill>
              <a:srgbClr val="0000FF"/>
            </a:solidFill>
            <a:round/>
            <a:headEnd/>
            <a:tailEnd type="triangle" w="med" len="med"/>
          </a:ln>
        </p:spPr>
      </p:cxnSp>
      <p:cxnSp>
        <p:nvCxnSpPr>
          <p:cNvPr id="2051" name="AutoShape 4"/>
          <p:cNvCxnSpPr>
            <a:cxnSpLocks noChangeShapeType="1"/>
            <a:stCxn id="2075" idx="2"/>
          </p:cNvCxnSpPr>
          <p:nvPr/>
        </p:nvCxnSpPr>
        <p:spPr bwMode="auto">
          <a:xfrm rot="5400000">
            <a:off x="6002746" y="1753785"/>
            <a:ext cx="501659" cy="1280321"/>
          </a:xfrm>
          <a:prstGeom prst="straightConnector1">
            <a:avLst/>
          </a:prstGeom>
          <a:noFill/>
          <a:ln w="50800">
            <a:solidFill>
              <a:srgbClr val="0000FF"/>
            </a:solidFill>
            <a:round/>
            <a:headEnd/>
            <a:tailEnd type="triangle" w="med" len="med"/>
          </a:ln>
        </p:spPr>
      </p:cxnSp>
      <p:cxnSp>
        <p:nvCxnSpPr>
          <p:cNvPr id="2052" name="AutoShape 5"/>
          <p:cNvCxnSpPr>
            <a:cxnSpLocks noChangeShapeType="1"/>
          </p:cNvCxnSpPr>
          <p:nvPr/>
        </p:nvCxnSpPr>
        <p:spPr bwMode="auto">
          <a:xfrm>
            <a:off x="2332038" y="2017713"/>
            <a:ext cx="1131887" cy="627062"/>
          </a:xfrm>
          <a:prstGeom prst="straightConnector1">
            <a:avLst/>
          </a:prstGeom>
          <a:noFill/>
          <a:ln w="50800">
            <a:solidFill>
              <a:srgbClr val="0000FF"/>
            </a:solidFill>
            <a:round/>
            <a:headEnd/>
            <a:tailEnd type="triangle" w="med" len="med"/>
          </a:ln>
        </p:spPr>
      </p:cxnSp>
      <p:sp>
        <p:nvSpPr>
          <p:cNvPr id="2053" name="Text Box 12"/>
          <p:cNvSpPr txBox="1">
            <a:spLocks noChangeArrowheads="1"/>
          </p:cNvSpPr>
          <p:nvPr/>
        </p:nvSpPr>
        <p:spPr bwMode="auto">
          <a:xfrm>
            <a:off x="1357290" y="4532313"/>
            <a:ext cx="1889148" cy="406400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en-US" altLang="zh-TW" sz="1000" b="1" dirty="0">
                <a:solidFill>
                  <a:schemeClr val="tx1"/>
                </a:solidFill>
                <a:latin typeface="Calibri" pitchFamily="34" charset="0"/>
                <a:cs typeface="Times New Roman" pitchFamily="18" charset="0"/>
              </a:rPr>
              <a:t>What?</a:t>
            </a:r>
            <a:endParaRPr lang="en-US" altLang="zh-TW" sz="900" dirty="0">
              <a:solidFill>
                <a:schemeClr val="tx1"/>
              </a:solidFill>
              <a:latin typeface="Calibri" pitchFamily="34" charset="0"/>
              <a:cs typeface="Times New Roman" pitchFamily="18" charset="0"/>
            </a:endParaRPr>
          </a:p>
          <a:p>
            <a:pPr algn="ctr" eaLnBrk="0" hangingPunct="0"/>
            <a:r>
              <a:rPr lang="en-US" altLang="zh-TW" sz="1000" dirty="0">
                <a:solidFill>
                  <a:schemeClr val="tx1"/>
                </a:solidFill>
                <a:latin typeface="Calibri" pitchFamily="34" charset="0"/>
                <a:cs typeface="Times New Roman" pitchFamily="18" charset="0"/>
              </a:rPr>
              <a:t>(KPI’s/ Objectives)</a:t>
            </a:r>
            <a:endParaRPr lang="en-US" altLang="zh-TW" dirty="0">
              <a:solidFill>
                <a:schemeClr val="tx1"/>
              </a:solidFill>
              <a:latin typeface="Calibri" pitchFamily="34" charset="0"/>
              <a:cs typeface="Times New Roman" pitchFamily="18" charset="0"/>
            </a:endParaRPr>
          </a:p>
        </p:txBody>
      </p:sp>
      <p:cxnSp>
        <p:nvCxnSpPr>
          <p:cNvPr id="2054" name="AutoShape 6"/>
          <p:cNvCxnSpPr>
            <a:cxnSpLocks noChangeShapeType="1"/>
          </p:cNvCxnSpPr>
          <p:nvPr/>
        </p:nvCxnSpPr>
        <p:spPr bwMode="auto">
          <a:xfrm flipH="1" flipV="1">
            <a:off x="5613400" y="4019550"/>
            <a:ext cx="1290638" cy="512763"/>
          </a:xfrm>
          <a:prstGeom prst="straightConnector1">
            <a:avLst/>
          </a:prstGeom>
          <a:noFill/>
          <a:ln w="50800">
            <a:solidFill>
              <a:srgbClr val="0000FF"/>
            </a:solidFill>
            <a:round/>
            <a:headEnd/>
            <a:tailEnd type="triangle" w="med" len="med"/>
          </a:ln>
        </p:spPr>
      </p:cxnSp>
      <p:sp>
        <p:nvSpPr>
          <p:cNvPr id="2055" name="Rectangle 3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GB" dirty="0">
              <a:latin typeface="Calibri" pitchFamily="34" charset="0"/>
            </a:endParaRPr>
          </a:p>
        </p:txBody>
      </p:sp>
      <p:sp>
        <p:nvSpPr>
          <p:cNvPr id="2057" name="Oval 28"/>
          <p:cNvSpPr>
            <a:spLocks noChangeArrowheads="1"/>
          </p:cNvSpPr>
          <p:nvPr/>
        </p:nvSpPr>
        <p:spPr bwMode="auto">
          <a:xfrm>
            <a:off x="2989651" y="2314460"/>
            <a:ext cx="3040062" cy="1943100"/>
          </a:xfrm>
          <a:prstGeom prst="ellipse">
            <a:avLst/>
          </a:prstGeom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t"/>
          <a:lstStyle/>
          <a:p>
            <a:pPr algn="ctr"/>
            <a:endParaRPr lang="en-GB" dirty="0" smtClean="0">
              <a:latin typeface="Calibri" pitchFamily="34" charset="0"/>
            </a:endParaRPr>
          </a:p>
          <a:p>
            <a:pPr algn="ctr"/>
            <a:endParaRPr lang="en-GB" dirty="0">
              <a:latin typeface="Calibri" pitchFamily="34" charset="0"/>
            </a:endParaRPr>
          </a:p>
          <a:p>
            <a:pPr algn="ctr"/>
            <a:r>
              <a:rPr lang="en-GB" dirty="0" smtClean="0">
                <a:latin typeface="Calibri" pitchFamily="34" charset="0"/>
              </a:rPr>
              <a:t>Customer Support </a:t>
            </a:r>
            <a:endParaRPr lang="en-GB" dirty="0">
              <a:latin typeface="Calibri" pitchFamily="34" charset="0"/>
            </a:endParaRPr>
          </a:p>
        </p:txBody>
      </p:sp>
      <p:sp>
        <p:nvSpPr>
          <p:cNvPr id="2058" name="Rectangle 27"/>
          <p:cNvSpPr>
            <a:spLocks noChangeArrowheads="1"/>
          </p:cNvSpPr>
          <p:nvPr/>
        </p:nvSpPr>
        <p:spPr bwMode="auto">
          <a:xfrm>
            <a:off x="997570" y="789202"/>
            <a:ext cx="2214578" cy="1214447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>
              <a:buFontTx/>
              <a:buChar char="•"/>
              <a:tabLst>
                <a:tab pos="228600" algn="l"/>
              </a:tabLst>
            </a:pPr>
            <a:r>
              <a:rPr lang="en-US" altLang="zh-TW" sz="900" dirty="0" smtClean="0">
                <a:latin typeface="Calibri" pitchFamily="34" charset="0"/>
                <a:cs typeface="Calibri" pitchFamily="34" charset="0"/>
              </a:rPr>
              <a:t>Oracle </a:t>
            </a:r>
          </a:p>
          <a:p>
            <a:pPr>
              <a:buFontTx/>
              <a:buChar char="•"/>
              <a:tabLst>
                <a:tab pos="228600" algn="l"/>
              </a:tabLst>
            </a:pPr>
            <a:r>
              <a:rPr lang="en-US" altLang="zh-TW" sz="900" dirty="0" err="1" smtClean="0">
                <a:latin typeface="Calibri" pitchFamily="34" charset="0"/>
                <a:cs typeface="Calibri" pitchFamily="34" charset="0"/>
              </a:rPr>
              <a:t>Isac</a:t>
            </a:r>
            <a:endParaRPr lang="en-US" altLang="zh-TW" sz="900" dirty="0" smtClean="0">
              <a:latin typeface="Calibri" pitchFamily="34" charset="0"/>
              <a:cs typeface="Calibri" pitchFamily="34" charset="0"/>
            </a:endParaRPr>
          </a:p>
          <a:p>
            <a:pPr>
              <a:buFontTx/>
              <a:buChar char="•"/>
              <a:tabLst>
                <a:tab pos="228600" algn="l"/>
              </a:tabLst>
            </a:pPr>
            <a:r>
              <a:rPr lang="en-US" altLang="zh-TW" sz="900" dirty="0" smtClean="0">
                <a:latin typeface="Calibri" pitchFamily="34" charset="0"/>
                <a:cs typeface="Calibri" pitchFamily="34" charset="0"/>
              </a:rPr>
              <a:t>Apex Forms (Order Monitor) </a:t>
            </a:r>
          </a:p>
          <a:p>
            <a:pPr>
              <a:buFontTx/>
              <a:buChar char="•"/>
              <a:tabLst>
                <a:tab pos="228600" algn="l"/>
              </a:tabLst>
            </a:pPr>
            <a:r>
              <a:rPr lang="en-US" altLang="zh-TW" sz="900" dirty="0" smtClean="0">
                <a:latin typeface="Calibri" pitchFamily="34" charset="0"/>
                <a:cs typeface="Calibri" pitchFamily="34" charset="0"/>
              </a:rPr>
              <a:t>Outlook</a:t>
            </a:r>
          </a:p>
          <a:p>
            <a:pPr>
              <a:buFontTx/>
              <a:buChar char="•"/>
              <a:tabLst>
                <a:tab pos="228600" algn="l"/>
              </a:tabLst>
            </a:pPr>
            <a:r>
              <a:rPr lang="en-US" altLang="zh-TW" sz="900" dirty="0" smtClean="0">
                <a:latin typeface="Calibri" pitchFamily="34" charset="0"/>
                <a:cs typeface="Calibri" pitchFamily="34" charset="0"/>
              </a:rPr>
              <a:t>Skype </a:t>
            </a:r>
          </a:p>
          <a:p>
            <a:pPr>
              <a:buFontTx/>
              <a:buChar char="•"/>
              <a:tabLst>
                <a:tab pos="228600" algn="l"/>
              </a:tabLst>
            </a:pPr>
            <a:r>
              <a:rPr lang="en-US" altLang="zh-TW" sz="900" dirty="0" smtClean="0">
                <a:latin typeface="Calibri" pitchFamily="34" charset="0"/>
                <a:cs typeface="Calibri" pitchFamily="34" charset="0"/>
              </a:rPr>
              <a:t>Microsoft Packages </a:t>
            </a:r>
            <a:endParaRPr lang="en-US" altLang="zh-TW" sz="9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059" name="Text Box 26"/>
          <p:cNvSpPr txBox="1">
            <a:spLocks noChangeArrowheads="1"/>
          </p:cNvSpPr>
          <p:nvPr/>
        </p:nvSpPr>
        <p:spPr bwMode="auto">
          <a:xfrm>
            <a:off x="996912" y="296842"/>
            <a:ext cx="2214578" cy="406400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en-US" altLang="zh-TW" sz="1000" b="1" dirty="0">
                <a:solidFill>
                  <a:schemeClr val="tx1"/>
                </a:solidFill>
                <a:latin typeface="Calibri" pitchFamily="34" charset="0"/>
                <a:cs typeface="Times New Roman" pitchFamily="18" charset="0"/>
              </a:rPr>
              <a:t>With What?</a:t>
            </a:r>
            <a:endParaRPr lang="en-US" altLang="zh-TW" sz="900" dirty="0">
              <a:solidFill>
                <a:schemeClr val="tx1"/>
              </a:solidFill>
              <a:latin typeface="Calibri" pitchFamily="34" charset="0"/>
              <a:cs typeface="Times New Roman" pitchFamily="18" charset="0"/>
            </a:endParaRPr>
          </a:p>
          <a:p>
            <a:pPr algn="ctr" eaLnBrk="0" hangingPunct="0"/>
            <a:r>
              <a:rPr lang="en-US" altLang="zh-TW" sz="1000" dirty="0">
                <a:solidFill>
                  <a:schemeClr val="tx1"/>
                </a:solidFill>
                <a:latin typeface="Calibri" pitchFamily="34" charset="0"/>
                <a:cs typeface="Times New Roman" pitchFamily="18" charset="0"/>
              </a:rPr>
              <a:t> (Materials/Equipment)</a:t>
            </a:r>
            <a:endParaRPr lang="en-US" altLang="zh-TW" dirty="0">
              <a:solidFill>
                <a:schemeClr val="tx1"/>
              </a:solidFill>
              <a:latin typeface="Calibri" pitchFamily="34" charset="0"/>
              <a:cs typeface="Times New Roman" pitchFamily="18" charset="0"/>
            </a:endParaRPr>
          </a:p>
        </p:txBody>
      </p:sp>
      <p:sp>
        <p:nvSpPr>
          <p:cNvPr id="2060" name="Rectangle 21"/>
          <p:cNvSpPr>
            <a:spLocks noChangeArrowheads="1"/>
          </p:cNvSpPr>
          <p:nvPr/>
        </p:nvSpPr>
        <p:spPr bwMode="auto">
          <a:xfrm>
            <a:off x="5829449" y="4905393"/>
            <a:ext cx="2952750" cy="1442964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  <a:tabLst>
                <a:tab pos="92075" algn="l"/>
              </a:tabLst>
            </a:pPr>
            <a:r>
              <a:rPr lang="en-US" altLang="zh-TW" sz="900" dirty="0" smtClean="0">
                <a:latin typeface="Calibri" pitchFamily="34" charset="0"/>
                <a:cs typeface="Calibri" pitchFamily="34" charset="0"/>
              </a:rPr>
              <a:t>SOP0122 – Changing Order Quantities</a:t>
            </a:r>
          </a:p>
          <a:p>
            <a:pPr marL="171450" indent="-171450">
              <a:buFont typeface="Arial" panose="020B0604020202020204" pitchFamily="34" charset="0"/>
              <a:buChar char="•"/>
              <a:tabLst>
                <a:tab pos="92075" algn="l"/>
              </a:tabLst>
            </a:pPr>
            <a:r>
              <a:rPr lang="en-US" altLang="zh-TW" sz="900" dirty="0" smtClean="0">
                <a:latin typeface="Calibri" pitchFamily="34" charset="0"/>
                <a:cs typeface="Calibri" pitchFamily="34" charset="0"/>
              </a:rPr>
              <a:t>SOP0123  - Changing Prices in Orders </a:t>
            </a:r>
          </a:p>
          <a:p>
            <a:pPr marL="171450" indent="-171450">
              <a:buFont typeface="Arial" panose="020B0604020202020204" pitchFamily="34" charset="0"/>
              <a:buChar char="•"/>
              <a:tabLst>
                <a:tab pos="92075" algn="l"/>
              </a:tabLst>
            </a:pPr>
            <a:r>
              <a:rPr lang="en-US" altLang="zh-TW" sz="900" dirty="0" smtClean="0">
                <a:latin typeface="Calibri" pitchFamily="34" charset="0"/>
                <a:cs typeface="Calibri" pitchFamily="34" charset="0"/>
              </a:rPr>
              <a:t>SOP0130 – Cancelling Lines in Orders</a:t>
            </a:r>
          </a:p>
          <a:p>
            <a:pPr marL="171450" indent="-171450">
              <a:buFont typeface="Arial" panose="020B0604020202020204" pitchFamily="34" charset="0"/>
              <a:buChar char="•"/>
              <a:tabLst>
                <a:tab pos="92075" algn="l"/>
              </a:tabLst>
            </a:pPr>
            <a:r>
              <a:rPr lang="en-US" altLang="zh-TW" sz="900" dirty="0" smtClean="0">
                <a:latin typeface="Calibri" pitchFamily="34" charset="0"/>
                <a:cs typeface="Calibri" pitchFamily="34" charset="0"/>
              </a:rPr>
              <a:t>SOP0131 – Amending dates in orders</a:t>
            </a:r>
          </a:p>
          <a:p>
            <a:pPr marL="171450" indent="-171450">
              <a:buFont typeface="Arial" panose="020B0604020202020204" pitchFamily="34" charset="0"/>
              <a:buChar char="•"/>
              <a:tabLst>
                <a:tab pos="92075" algn="l"/>
              </a:tabLst>
            </a:pPr>
            <a:r>
              <a:rPr lang="en-US" altLang="zh-TW" sz="900" dirty="0" smtClean="0">
                <a:latin typeface="Calibri" pitchFamily="34" charset="0"/>
                <a:cs typeface="Calibri" pitchFamily="34" charset="0"/>
              </a:rPr>
              <a:t>SOP0132 – Populating Feedback in Orders</a:t>
            </a:r>
          </a:p>
          <a:p>
            <a:pPr marL="171450" indent="-171450">
              <a:buFont typeface="Arial" panose="020B0604020202020204" pitchFamily="34" charset="0"/>
              <a:buChar char="•"/>
              <a:tabLst>
                <a:tab pos="92075" algn="l"/>
              </a:tabLst>
            </a:pPr>
            <a:r>
              <a:rPr lang="en-US" altLang="zh-TW" sz="900" dirty="0" smtClean="0">
                <a:latin typeface="Calibri" pitchFamily="34" charset="0"/>
                <a:cs typeface="Calibri" pitchFamily="34" charset="0"/>
              </a:rPr>
              <a:t>SOP0150 – Splitting Lines in Orders</a:t>
            </a:r>
          </a:p>
          <a:p>
            <a:pPr marL="171450" indent="-171450">
              <a:buFont typeface="Arial" panose="020B0604020202020204" pitchFamily="34" charset="0"/>
              <a:buChar char="•"/>
              <a:tabLst>
                <a:tab pos="92075" algn="l"/>
              </a:tabLst>
            </a:pPr>
            <a:r>
              <a:rPr lang="en-US" altLang="zh-TW" sz="900" dirty="0" smtClean="0">
                <a:latin typeface="Calibri" pitchFamily="34" charset="0"/>
                <a:cs typeface="Calibri" pitchFamily="34" charset="0"/>
              </a:rPr>
              <a:t>SOP0151 – Amending Addresses in Orders</a:t>
            </a:r>
          </a:p>
          <a:p>
            <a:pPr marL="171450" indent="-171450">
              <a:buFont typeface="Arial" panose="020B0604020202020204" pitchFamily="34" charset="0"/>
              <a:buChar char="•"/>
              <a:tabLst>
                <a:tab pos="92075" algn="l"/>
              </a:tabLst>
            </a:pPr>
            <a:r>
              <a:rPr lang="en-US" altLang="zh-TW" sz="900" dirty="0" smtClean="0">
                <a:latin typeface="Calibri" pitchFamily="34" charset="0"/>
                <a:cs typeface="Calibri" pitchFamily="34" charset="0"/>
              </a:rPr>
              <a:t>SOP0152 – Amending Shipping and Packing Instructions</a:t>
            </a:r>
          </a:p>
          <a:p>
            <a:pPr marL="171450" indent="-171450">
              <a:buFont typeface="Arial" panose="020B0604020202020204" pitchFamily="34" charset="0"/>
              <a:buChar char="•"/>
              <a:tabLst>
                <a:tab pos="92075" algn="l"/>
              </a:tabLst>
            </a:pPr>
            <a:r>
              <a:rPr lang="en-US" altLang="zh-TW" sz="900" dirty="0" smtClean="0">
                <a:latin typeface="Calibri" pitchFamily="34" charset="0"/>
                <a:cs typeface="Calibri" pitchFamily="34" charset="0"/>
              </a:rPr>
              <a:t>SOP0153 – Reserving Stock in Orders  </a:t>
            </a:r>
          </a:p>
          <a:p>
            <a:pPr marL="171450" indent="-171450">
              <a:buFont typeface="Arial" panose="020B0604020202020204" pitchFamily="34" charset="0"/>
              <a:buChar char="•"/>
              <a:tabLst>
                <a:tab pos="92075" algn="l"/>
              </a:tabLst>
            </a:pPr>
            <a:r>
              <a:rPr lang="en-US" altLang="zh-TW" sz="900" dirty="0" smtClean="0">
                <a:latin typeface="Calibri" pitchFamily="34" charset="0"/>
                <a:cs typeface="Calibri" pitchFamily="34" charset="0"/>
              </a:rPr>
              <a:t>FMP 60 </a:t>
            </a:r>
            <a:endParaRPr lang="en-US" altLang="zh-TW" sz="9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061" name="Rectangle 20"/>
          <p:cNvSpPr>
            <a:spLocks noChangeArrowheads="1"/>
          </p:cNvSpPr>
          <p:nvPr/>
        </p:nvSpPr>
        <p:spPr bwMode="auto">
          <a:xfrm>
            <a:off x="3779912" y="2636912"/>
            <a:ext cx="1512888" cy="360363"/>
          </a:xfrm>
          <a:prstGeom prst="rect">
            <a:avLst/>
          </a:prstGeom>
          <a:noFill/>
          <a:ln>
            <a:headEnd/>
            <a:tailEnd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altLang="zh-TW" dirty="0" smtClean="0">
                <a:solidFill>
                  <a:schemeClr val="tx1"/>
                </a:solidFill>
                <a:latin typeface="Calibri" pitchFamily="34" charset="0"/>
                <a:cs typeface="Times New Roman" pitchFamily="18" charset="0"/>
              </a:rPr>
              <a:t>Process</a:t>
            </a:r>
            <a:endParaRPr lang="en-US" altLang="zh-TW" dirty="0">
              <a:solidFill>
                <a:schemeClr val="tx1"/>
              </a:solidFill>
              <a:latin typeface="Calibri" pitchFamily="34" charset="0"/>
              <a:cs typeface="Times New Roman" pitchFamily="18" charset="0"/>
            </a:endParaRPr>
          </a:p>
        </p:txBody>
      </p:sp>
      <p:sp>
        <p:nvSpPr>
          <p:cNvPr id="2063" name="AutoShape 18"/>
          <p:cNvSpPr>
            <a:spLocks noChangeArrowheads="1"/>
          </p:cNvSpPr>
          <p:nvPr/>
        </p:nvSpPr>
        <p:spPr bwMode="auto">
          <a:xfrm>
            <a:off x="2217738" y="3160713"/>
            <a:ext cx="800100" cy="342900"/>
          </a:xfrm>
          <a:custGeom>
            <a:avLst/>
            <a:gdLst>
              <a:gd name="T0" fmla="*/ 0 w 21600"/>
              <a:gd name="T1" fmla="*/ 0 h 21600"/>
              <a:gd name="T2" fmla="*/ 0 w 21600"/>
              <a:gd name="T3" fmla="*/ 0 h 21600"/>
              <a:gd name="T4" fmla="*/ 0 w 21600"/>
              <a:gd name="T5" fmla="*/ 0 h 21600"/>
              <a:gd name="T6" fmla="*/ 0 w 21600"/>
              <a:gd name="T7" fmla="*/ 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60 w 21600"/>
              <a:gd name="T13" fmla="*/ 5440 h 21600"/>
              <a:gd name="T14" fmla="*/ 18891 w 21600"/>
              <a:gd name="T15" fmla="*/ 1624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rgbClr val="CCFFFF"/>
          </a:solidFill>
          <a:ln w="19050">
            <a:solidFill>
              <a:srgbClr val="0000FF"/>
            </a:solidFill>
            <a:miter lim="800000"/>
            <a:headEnd/>
            <a:tailEnd/>
          </a:ln>
        </p:spPr>
        <p:txBody>
          <a:bodyPr/>
          <a:lstStyle/>
          <a:p>
            <a:endParaRPr lang="en-GB" dirty="0"/>
          </a:p>
        </p:txBody>
      </p:sp>
      <p:sp>
        <p:nvSpPr>
          <p:cNvPr id="2064" name="Rectangle 17"/>
          <p:cNvSpPr>
            <a:spLocks noChangeArrowheads="1"/>
          </p:cNvSpPr>
          <p:nvPr/>
        </p:nvSpPr>
        <p:spPr bwMode="auto">
          <a:xfrm>
            <a:off x="3714744" y="5143512"/>
            <a:ext cx="1828800" cy="1500198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  <a:tabLst>
                <a:tab pos="92075" algn="l"/>
              </a:tabLst>
            </a:pPr>
            <a:r>
              <a:rPr lang="en-US" altLang="zh-TW" sz="900" dirty="0" smtClean="0">
                <a:latin typeface="Calibri" pitchFamily="34" charset="0"/>
                <a:cs typeface="Calibri" pitchFamily="34" charset="0"/>
              </a:rPr>
              <a:t>IT</a:t>
            </a:r>
          </a:p>
          <a:p>
            <a:pPr marL="171450" indent="-171450">
              <a:buFont typeface="Arial" panose="020B0604020202020204" pitchFamily="34" charset="0"/>
              <a:buChar char="•"/>
              <a:tabLst>
                <a:tab pos="92075" algn="l"/>
              </a:tabLst>
            </a:pPr>
            <a:r>
              <a:rPr lang="en-US" altLang="zh-TW" sz="900" dirty="0" smtClean="0">
                <a:latin typeface="Calibri" pitchFamily="34" charset="0"/>
                <a:cs typeface="Calibri" pitchFamily="34" charset="0"/>
              </a:rPr>
              <a:t>Manufacturing</a:t>
            </a:r>
          </a:p>
          <a:p>
            <a:pPr marL="171450" indent="-171450">
              <a:buFont typeface="Arial" panose="020B0604020202020204" pitchFamily="34" charset="0"/>
              <a:buChar char="•"/>
              <a:tabLst>
                <a:tab pos="92075" algn="l"/>
              </a:tabLst>
            </a:pPr>
            <a:r>
              <a:rPr lang="en-US" altLang="zh-TW" sz="900" dirty="0" smtClean="0">
                <a:latin typeface="Calibri" pitchFamily="34" charset="0"/>
                <a:cs typeface="Calibri" pitchFamily="34" charset="0"/>
              </a:rPr>
              <a:t>Logistics </a:t>
            </a:r>
          </a:p>
          <a:p>
            <a:pPr marL="171450" indent="-171450">
              <a:buFont typeface="Arial" panose="020B0604020202020204" pitchFamily="34" charset="0"/>
              <a:buChar char="•"/>
              <a:tabLst>
                <a:tab pos="92075" algn="l"/>
              </a:tabLst>
            </a:pPr>
            <a:r>
              <a:rPr lang="en-US" altLang="zh-TW" sz="900" dirty="0" smtClean="0">
                <a:latin typeface="Calibri" pitchFamily="34" charset="0"/>
                <a:cs typeface="Calibri" pitchFamily="34" charset="0"/>
              </a:rPr>
              <a:t>Purchasing </a:t>
            </a:r>
          </a:p>
          <a:p>
            <a:pPr marL="171450" indent="-171450">
              <a:buFont typeface="Arial" panose="020B0604020202020204" pitchFamily="34" charset="0"/>
              <a:buChar char="•"/>
              <a:tabLst>
                <a:tab pos="92075" algn="l"/>
              </a:tabLst>
            </a:pPr>
            <a:r>
              <a:rPr lang="en-US" altLang="zh-TW" sz="900" dirty="0" smtClean="0">
                <a:latin typeface="Calibri" pitchFamily="34" charset="0"/>
                <a:cs typeface="Calibri" pitchFamily="34" charset="0"/>
              </a:rPr>
              <a:t>Sales Reps </a:t>
            </a:r>
          </a:p>
          <a:p>
            <a:pPr marL="171450" indent="-171450">
              <a:buFont typeface="Arial" panose="020B0604020202020204" pitchFamily="34" charset="0"/>
              <a:buChar char="•"/>
              <a:tabLst>
                <a:tab pos="92075" algn="l"/>
              </a:tabLst>
            </a:pPr>
            <a:r>
              <a:rPr lang="en-US" altLang="zh-TW" sz="900" dirty="0" smtClean="0">
                <a:latin typeface="Calibri" pitchFamily="34" charset="0"/>
                <a:cs typeface="Calibri" pitchFamily="34" charset="0"/>
              </a:rPr>
              <a:t>Technical </a:t>
            </a:r>
          </a:p>
          <a:p>
            <a:pPr marL="171450" indent="-171450">
              <a:buFont typeface="Arial" panose="020B0604020202020204" pitchFamily="34" charset="0"/>
              <a:buChar char="•"/>
              <a:tabLst>
                <a:tab pos="92075" algn="l"/>
              </a:tabLst>
            </a:pPr>
            <a:r>
              <a:rPr lang="en-US" altLang="zh-TW" sz="900" dirty="0" smtClean="0">
                <a:latin typeface="Calibri" pitchFamily="34" charset="0"/>
                <a:cs typeface="Calibri" pitchFamily="34" charset="0"/>
              </a:rPr>
              <a:t>Planning </a:t>
            </a:r>
          </a:p>
          <a:p>
            <a:pPr marL="171450" indent="-171450">
              <a:buFont typeface="Arial" panose="020B0604020202020204" pitchFamily="34" charset="0"/>
              <a:buChar char="•"/>
              <a:tabLst>
                <a:tab pos="92075" algn="l"/>
              </a:tabLst>
            </a:pPr>
            <a:r>
              <a:rPr lang="en-US" altLang="zh-TW" sz="900" dirty="0" smtClean="0">
                <a:latin typeface="Calibri" pitchFamily="34" charset="0"/>
                <a:cs typeface="Calibri" pitchFamily="34" charset="0"/>
              </a:rPr>
              <a:t>Configuration </a:t>
            </a:r>
          </a:p>
        </p:txBody>
      </p:sp>
      <p:sp>
        <p:nvSpPr>
          <p:cNvPr id="2065" name="AutoShape 16"/>
          <p:cNvSpPr>
            <a:spLocks noChangeArrowheads="1"/>
          </p:cNvSpPr>
          <p:nvPr/>
        </p:nvSpPr>
        <p:spPr bwMode="auto">
          <a:xfrm>
            <a:off x="6103938" y="3160713"/>
            <a:ext cx="800100" cy="342900"/>
          </a:xfrm>
          <a:custGeom>
            <a:avLst/>
            <a:gdLst>
              <a:gd name="T0" fmla="*/ 0 w 21600"/>
              <a:gd name="T1" fmla="*/ 0 h 21600"/>
              <a:gd name="T2" fmla="*/ 0 w 21600"/>
              <a:gd name="T3" fmla="*/ 0 h 21600"/>
              <a:gd name="T4" fmla="*/ 0 w 21600"/>
              <a:gd name="T5" fmla="*/ 0 h 21600"/>
              <a:gd name="T6" fmla="*/ 0 w 21600"/>
              <a:gd name="T7" fmla="*/ 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60 w 21600"/>
              <a:gd name="T13" fmla="*/ 5440 h 21600"/>
              <a:gd name="T14" fmla="*/ 18891 w 21600"/>
              <a:gd name="T15" fmla="*/ 1624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rgbClr val="CCFFFF"/>
          </a:solidFill>
          <a:ln w="15875">
            <a:solidFill>
              <a:srgbClr val="0000FF"/>
            </a:solidFill>
            <a:miter lim="800000"/>
            <a:headEnd/>
            <a:tailEnd/>
          </a:ln>
        </p:spPr>
        <p:txBody>
          <a:bodyPr/>
          <a:lstStyle/>
          <a:p>
            <a:endParaRPr lang="en-GB" dirty="0"/>
          </a:p>
        </p:txBody>
      </p:sp>
      <p:sp>
        <p:nvSpPr>
          <p:cNvPr id="2066" name="Text Box 15"/>
          <p:cNvSpPr txBox="1">
            <a:spLocks noChangeArrowheads="1"/>
          </p:cNvSpPr>
          <p:nvPr/>
        </p:nvSpPr>
        <p:spPr bwMode="auto">
          <a:xfrm>
            <a:off x="357158" y="2143116"/>
            <a:ext cx="1857388" cy="254000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en-US" altLang="zh-TW" sz="1000" b="1" dirty="0">
                <a:solidFill>
                  <a:schemeClr val="tx1"/>
                </a:solidFill>
                <a:latin typeface="Calibri" pitchFamily="34" charset="0"/>
                <a:cs typeface="Times New Roman" pitchFamily="18" charset="0"/>
              </a:rPr>
              <a:t>Input</a:t>
            </a:r>
            <a:endParaRPr lang="en-US" altLang="zh-TW" dirty="0">
              <a:solidFill>
                <a:schemeClr val="tx1"/>
              </a:solidFill>
              <a:latin typeface="Calibri" pitchFamily="34" charset="0"/>
              <a:cs typeface="Times New Roman" pitchFamily="18" charset="0"/>
            </a:endParaRPr>
          </a:p>
        </p:txBody>
      </p:sp>
      <p:sp>
        <p:nvSpPr>
          <p:cNvPr id="2067" name="Text Box 14"/>
          <p:cNvSpPr txBox="1">
            <a:spLocks noChangeArrowheads="1"/>
          </p:cNvSpPr>
          <p:nvPr/>
        </p:nvSpPr>
        <p:spPr bwMode="auto">
          <a:xfrm>
            <a:off x="6929454" y="2357430"/>
            <a:ext cx="1857388" cy="254000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en-US" altLang="zh-TW" sz="1000" b="1" dirty="0">
                <a:solidFill>
                  <a:schemeClr val="tx1"/>
                </a:solidFill>
                <a:latin typeface="Calibri" pitchFamily="34" charset="0"/>
                <a:cs typeface="Times New Roman" pitchFamily="18" charset="0"/>
              </a:rPr>
              <a:t>Output</a:t>
            </a:r>
            <a:endParaRPr lang="en-US" altLang="zh-TW" dirty="0">
              <a:solidFill>
                <a:schemeClr val="tx1"/>
              </a:solidFill>
              <a:latin typeface="Calibri" pitchFamily="34" charset="0"/>
              <a:cs typeface="Times New Roman" pitchFamily="18" charset="0"/>
            </a:endParaRPr>
          </a:p>
        </p:txBody>
      </p:sp>
      <p:sp>
        <p:nvSpPr>
          <p:cNvPr id="2068" name="Text Box 13"/>
          <p:cNvSpPr txBox="1">
            <a:spLocks noChangeArrowheads="1"/>
          </p:cNvSpPr>
          <p:nvPr/>
        </p:nvSpPr>
        <p:spPr bwMode="auto">
          <a:xfrm>
            <a:off x="5857884" y="428604"/>
            <a:ext cx="2071702" cy="400110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en-US" altLang="zh-TW" sz="1000" b="1" dirty="0">
                <a:solidFill>
                  <a:schemeClr val="tx1"/>
                </a:solidFill>
                <a:latin typeface="Calibri" pitchFamily="34" charset="0"/>
                <a:cs typeface="Times New Roman" pitchFamily="18" charset="0"/>
              </a:rPr>
              <a:t>With Who?</a:t>
            </a:r>
            <a:endParaRPr lang="en-US" altLang="zh-TW" sz="900" dirty="0">
              <a:solidFill>
                <a:schemeClr val="tx1"/>
              </a:solidFill>
              <a:latin typeface="Calibri" pitchFamily="34" charset="0"/>
              <a:cs typeface="Times New Roman" pitchFamily="18" charset="0"/>
            </a:endParaRPr>
          </a:p>
          <a:p>
            <a:pPr algn="ctr" eaLnBrk="0" hangingPunct="0"/>
            <a:r>
              <a:rPr lang="en-US" altLang="zh-TW" sz="1000" dirty="0">
                <a:solidFill>
                  <a:schemeClr val="tx1"/>
                </a:solidFill>
                <a:latin typeface="Calibri" pitchFamily="34" charset="0"/>
                <a:cs typeface="Times New Roman" pitchFamily="18" charset="0"/>
              </a:rPr>
              <a:t> (Training / Knowledge / Skills)</a:t>
            </a:r>
            <a:endParaRPr lang="en-US" altLang="zh-TW" dirty="0">
              <a:solidFill>
                <a:schemeClr val="tx1"/>
              </a:solidFill>
              <a:latin typeface="Calibri" pitchFamily="34" charset="0"/>
              <a:cs typeface="Times New Roman" pitchFamily="18" charset="0"/>
            </a:endParaRPr>
          </a:p>
        </p:txBody>
      </p:sp>
      <p:sp>
        <p:nvSpPr>
          <p:cNvPr id="2069" name="Text Box 11"/>
          <p:cNvSpPr txBox="1">
            <a:spLocks noChangeArrowheads="1"/>
          </p:cNvSpPr>
          <p:nvPr/>
        </p:nvSpPr>
        <p:spPr bwMode="auto">
          <a:xfrm>
            <a:off x="3714744" y="4714884"/>
            <a:ext cx="1828800" cy="3429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headEnd/>
            <a:tailEnd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US" altLang="zh-TW" sz="1000" b="1" dirty="0">
                <a:solidFill>
                  <a:schemeClr val="tx1"/>
                </a:solidFill>
                <a:latin typeface="Calibri" pitchFamily="34" charset="0"/>
                <a:cs typeface="Times New Roman" pitchFamily="18" charset="0"/>
              </a:rPr>
              <a:t>Support</a:t>
            </a:r>
            <a:r>
              <a:rPr lang="en-US" altLang="zh-TW" sz="1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Processes</a:t>
            </a:r>
            <a:endParaRPr lang="en-US" altLang="zh-TW" dirty="0">
              <a:solidFill>
                <a:schemeClr val="tx1"/>
              </a:solidFill>
              <a:cs typeface="Times New Roman" pitchFamily="18" charset="0"/>
            </a:endParaRPr>
          </a:p>
        </p:txBody>
      </p:sp>
      <p:sp>
        <p:nvSpPr>
          <p:cNvPr id="2070" name="Text Box 10"/>
          <p:cNvSpPr txBox="1">
            <a:spLocks noChangeArrowheads="1"/>
          </p:cNvSpPr>
          <p:nvPr/>
        </p:nvSpPr>
        <p:spPr bwMode="auto">
          <a:xfrm>
            <a:off x="5857884" y="4438666"/>
            <a:ext cx="2952750" cy="400050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/>
            <a:r>
              <a:rPr lang="en-US" altLang="zh-TW" sz="1000" b="1" dirty="0">
                <a:solidFill>
                  <a:schemeClr val="tx1"/>
                </a:solidFill>
                <a:latin typeface="Calibri" pitchFamily="34" charset="0"/>
                <a:cs typeface="Times New Roman" pitchFamily="18" charset="0"/>
              </a:rPr>
              <a:t>How?</a:t>
            </a:r>
            <a:endParaRPr lang="en-US" altLang="zh-TW" sz="900" dirty="0">
              <a:solidFill>
                <a:schemeClr val="tx1"/>
              </a:solidFill>
              <a:latin typeface="Calibri" pitchFamily="34" charset="0"/>
              <a:cs typeface="Times New Roman" pitchFamily="18" charset="0"/>
            </a:endParaRPr>
          </a:p>
          <a:p>
            <a:pPr algn="ctr" eaLnBrk="0" hangingPunct="0"/>
            <a:r>
              <a:rPr lang="en-US" altLang="zh-TW" sz="1000" dirty="0">
                <a:solidFill>
                  <a:schemeClr val="tx1"/>
                </a:solidFill>
                <a:latin typeface="Calibri" pitchFamily="34" charset="0"/>
                <a:cs typeface="Times New Roman" pitchFamily="18" charset="0"/>
              </a:rPr>
              <a:t> (Procedures, Instructions / Methods)</a:t>
            </a:r>
            <a:endParaRPr lang="en-US" altLang="zh-TW" dirty="0">
              <a:solidFill>
                <a:schemeClr val="tx1"/>
              </a:solidFill>
              <a:latin typeface="Calibri" pitchFamily="34" charset="0"/>
              <a:cs typeface="Times New Roman" pitchFamily="18" charset="0"/>
            </a:endParaRPr>
          </a:p>
        </p:txBody>
      </p:sp>
      <p:sp>
        <p:nvSpPr>
          <p:cNvPr id="2071" name="Text Box 8"/>
          <p:cNvSpPr txBox="1">
            <a:spLocks noChangeArrowheads="1"/>
          </p:cNvSpPr>
          <p:nvPr/>
        </p:nvSpPr>
        <p:spPr bwMode="auto">
          <a:xfrm>
            <a:off x="3357554" y="71414"/>
            <a:ext cx="2304256" cy="3429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headEnd/>
            <a:tailEnd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US" altLang="zh-TW" sz="1000" b="1" dirty="0">
                <a:solidFill>
                  <a:schemeClr val="tx1"/>
                </a:solidFill>
                <a:latin typeface="Calibri" pitchFamily="34" charset="0"/>
                <a:cs typeface="Times New Roman" pitchFamily="18" charset="0"/>
              </a:rPr>
              <a:t>Key Processes</a:t>
            </a:r>
            <a:endParaRPr lang="en-US" altLang="zh-TW" dirty="0">
              <a:solidFill>
                <a:schemeClr val="tx1"/>
              </a:solidFill>
              <a:latin typeface="Calibri" pitchFamily="34" charset="0"/>
              <a:cs typeface="Times New Roman" pitchFamily="18" charset="0"/>
            </a:endParaRPr>
          </a:p>
        </p:txBody>
      </p:sp>
      <p:cxnSp>
        <p:nvCxnSpPr>
          <p:cNvPr id="2072" name="AutoShape 3"/>
          <p:cNvCxnSpPr>
            <a:cxnSpLocks noChangeShapeType="1"/>
            <a:stCxn id="2069" idx="0"/>
          </p:cNvCxnSpPr>
          <p:nvPr/>
        </p:nvCxnSpPr>
        <p:spPr bwMode="auto">
          <a:xfrm flipV="1">
            <a:off x="4629144" y="4283084"/>
            <a:ext cx="20638" cy="431800"/>
          </a:xfrm>
          <a:prstGeom prst="straightConnector1">
            <a:avLst/>
          </a:prstGeom>
          <a:noFill/>
          <a:ln w="50800" cap="rnd">
            <a:solidFill>
              <a:srgbClr val="0000FF"/>
            </a:solidFill>
            <a:prstDash val="sysDot"/>
            <a:round/>
            <a:headEnd/>
            <a:tailEnd type="triangle" w="med" len="med"/>
          </a:ln>
        </p:spPr>
      </p:cxnSp>
      <p:cxnSp>
        <p:nvCxnSpPr>
          <p:cNvPr id="2073" name="AutoShape 2"/>
          <p:cNvCxnSpPr>
            <a:cxnSpLocks noChangeShapeType="1"/>
          </p:cNvCxnSpPr>
          <p:nvPr/>
        </p:nvCxnSpPr>
        <p:spPr bwMode="auto">
          <a:xfrm>
            <a:off x="4572000" y="1628775"/>
            <a:ext cx="0" cy="704850"/>
          </a:xfrm>
          <a:prstGeom prst="straightConnector1">
            <a:avLst/>
          </a:prstGeom>
          <a:noFill/>
          <a:ln w="50800" cap="rnd">
            <a:solidFill>
              <a:srgbClr val="0000FF"/>
            </a:solidFill>
            <a:prstDash val="sysDot"/>
            <a:round/>
            <a:headEnd/>
            <a:tailEnd type="triangle" w="med" len="med"/>
          </a:ln>
        </p:spPr>
      </p:cxnSp>
      <p:sp>
        <p:nvSpPr>
          <p:cNvPr id="2074" name="Rectangle 17"/>
          <p:cNvSpPr>
            <a:spLocks noChangeArrowheads="1"/>
          </p:cNvSpPr>
          <p:nvPr/>
        </p:nvSpPr>
        <p:spPr bwMode="auto">
          <a:xfrm>
            <a:off x="3342309" y="500042"/>
            <a:ext cx="2303636" cy="1571636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>
              <a:tabLst>
                <a:tab pos="92075" algn="l"/>
              </a:tabLst>
            </a:pPr>
            <a:endParaRPr lang="en-US" altLang="zh-TW" sz="900" dirty="0" smtClean="0">
              <a:latin typeface="Calibri" pitchFamily="34" charset="0"/>
              <a:cs typeface="Times New Roman" pitchFamily="18" charset="0"/>
            </a:endParaRPr>
          </a:p>
          <a:p>
            <a:pPr marL="171450" indent="-171450">
              <a:buFont typeface="Arial" panose="020B0604020202020204" pitchFamily="34" charset="0"/>
              <a:buChar char="•"/>
              <a:tabLst>
                <a:tab pos="92075" algn="l"/>
              </a:tabLst>
            </a:pPr>
            <a:r>
              <a:rPr lang="en-US" altLang="zh-TW" sz="900" dirty="0" smtClean="0">
                <a:latin typeface="Calibri" pitchFamily="34" charset="0"/>
                <a:cs typeface="Times New Roman" pitchFamily="18" charset="0"/>
              </a:rPr>
              <a:t>Feedback </a:t>
            </a:r>
          </a:p>
          <a:p>
            <a:pPr marL="171450" indent="-171450">
              <a:buFont typeface="Arial" panose="020B0604020202020204" pitchFamily="34" charset="0"/>
              <a:buChar char="•"/>
              <a:tabLst>
                <a:tab pos="92075" algn="l"/>
              </a:tabLst>
            </a:pPr>
            <a:r>
              <a:rPr lang="en-US" altLang="zh-TW" sz="900" dirty="0" smtClean="0">
                <a:latin typeface="Calibri" pitchFamily="34" charset="0"/>
                <a:cs typeface="Times New Roman" pitchFamily="18" charset="0"/>
              </a:rPr>
              <a:t>Quotations Lead Time</a:t>
            </a:r>
          </a:p>
          <a:p>
            <a:pPr marL="171450" indent="-171450">
              <a:buFont typeface="Arial" panose="020B0604020202020204" pitchFamily="34" charset="0"/>
              <a:buChar char="•"/>
              <a:tabLst>
                <a:tab pos="92075" algn="l"/>
              </a:tabLst>
            </a:pPr>
            <a:r>
              <a:rPr lang="en-US" altLang="zh-TW" sz="900" dirty="0" smtClean="0">
                <a:latin typeface="Calibri" pitchFamily="34" charset="0"/>
                <a:cs typeface="Times New Roman" pitchFamily="18" charset="0"/>
              </a:rPr>
              <a:t>Order Amendments </a:t>
            </a:r>
          </a:p>
        </p:txBody>
      </p:sp>
      <p:sp>
        <p:nvSpPr>
          <p:cNvPr id="2075" name="Rectangle 21"/>
          <p:cNvSpPr>
            <a:spLocks noChangeArrowheads="1"/>
          </p:cNvSpPr>
          <p:nvPr/>
        </p:nvSpPr>
        <p:spPr bwMode="auto">
          <a:xfrm>
            <a:off x="5857884" y="928670"/>
            <a:ext cx="2071702" cy="1214446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  <a:tabLst>
                <a:tab pos="92075" algn="l"/>
              </a:tabLst>
            </a:pPr>
            <a:r>
              <a:rPr lang="en-US" altLang="zh-TW" sz="900" dirty="0" smtClean="0">
                <a:latin typeface="Calibri" pitchFamily="34" charset="0"/>
                <a:cs typeface="Times New Roman" pitchFamily="18" charset="0"/>
              </a:rPr>
              <a:t> Role  Profiles </a:t>
            </a:r>
          </a:p>
          <a:p>
            <a:pPr marL="171450" indent="-171450">
              <a:buFont typeface="Arial" panose="020B0604020202020204" pitchFamily="34" charset="0"/>
              <a:buChar char="•"/>
              <a:tabLst>
                <a:tab pos="92075" algn="l"/>
              </a:tabLst>
            </a:pPr>
            <a:r>
              <a:rPr lang="en-US" altLang="zh-TW" sz="900" dirty="0" smtClean="0">
                <a:latin typeface="Calibri" pitchFamily="34" charset="0"/>
                <a:cs typeface="Times New Roman" pitchFamily="18" charset="0"/>
              </a:rPr>
              <a:t>Training</a:t>
            </a:r>
          </a:p>
          <a:p>
            <a:pPr marL="171450" indent="-171450">
              <a:buFont typeface="Arial" panose="020B0604020202020204" pitchFamily="34" charset="0"/>
              <a:buChar char="•"/>
              <a:tabLst>
                <a:tab pos="92075" algn="l"/>
              </a:tabLst>
            </a:pPr>
            <a:r>
              <a:rPr lang="en-US" altLang="zh-TW" sz="900" dirty="0" smtClean="0">
                <a:latin typeface="Calibri" pitchFamily="34" charset="0"/>
                <a:cs typeface="Times New Roman" pitchFamily="18" charset="0"/>
              </a:rPr>
              <a:t>Development Reviews </a:t>
            </a:r>
          </a:p>
          <a:p>
            <a:pPr marL="171450" indent="-171450">
              <a:buFont typeface="Arial" panose="020B0604020202020204" pitchFamily="34" charset="0"/>
              <a:buChar char="•"/>
              <a:tabLst>
                <a:tab pos="92075" algn="l"/>
              </a:tabLst>
            </a:pPr>
            <a:r>
              <a:rPr lang="en-US" altLang="zh-TW" sz="900" dirty="0" smtClean="0">
                <a:latin typeface="Calibri" pitchFamily="34" charset="0"/>
                <a:cs typeface="Times New Roman" pitchFamily="18" charset="0"/>
              </a:rPr>
              <a:t>SOP’s </a:t>
            </a:r>
          </a:p>
          <a:p>
            <a:pPr marL="171450" indent="-171450">
              <a:buFont typeface="Arial" panose="020B0604020202020204" pitchFamily="34" charset="0"/>
              <a:buChar char="•"/>
              <a:tabLst>
                <a:tab pos="92075" algn="l"/>
              </a:tabLst>
            </a:pPr>
            <a:r>
              <a:rPr lang="en-US" altLang="zh-TW" sz="900" dirty="0" smtClean="0">
                <a:latin typeface="Calibri" pitchFamily="34" charset="0"/>
                <a:cs typeface="Times New Roman" pitchFamily="18" charset="0"/>
              </a:rPr>
              <a:t>Knowledge Sharing </a:t>
            </a:r>
            <a:endParaRPr lang="en-US" altLang="zh-TW" sz="900" dirty="0" smtClean="0">
              <a:latin typeface="Calibri" pitchFamily="34" charset="0"/>
              <a:cs typeface="Calibri" pitchFamily="34" charset="0"/>
            </a:endParaRPr>
          </a:p>
          <a:p>
            <a:pPr>
              <a:buFontTx/>
              <a:buChar char="•"/>
              <a:tabLst>
                <a:tab pos="92075" algn="l"/>
              </a:tabLst>
            </a:pPr>
            <a:endParaRPr lang="en-US" altLang="zh-TW" sz="9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076" name="Rectangle 27"/>
          <p:cNvSpPr>
            <a:spLocks noChangeArrowheads="1"/>
          </p:cNvSpPr>
          <p:nvPr/>
        </p:nvSpPr>
        <p:spPr bwMode="auto">
          <a:xfrm>
            <a:off x="357158" y="2428868"/>
            <a:ext cx="1828800" cy="2000264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  <a:tabLst>
                <a:tab pos="92075" algn="l"/>
              </a:tabLst>
            </a:pPr>
            <a:endParaRPr lang="en-US" altLang="zh-TW" sz="900" dirty="0" smtClean="0">
              <a:latin typeface="Calibri" pitchFamily="34" charset="0"/>
              <a:cs typeface="Calibri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  <a:tabLst>
                <a:tab pos="92075" algn="l"/>
              </a:tabLst>
            </a:pPr>
            <a:r>
              <a:rPr lang="en-US" altLang="zh-TW" sz="900" dirty="0" smtClean="0">
                <a:latin typeface="Calibri" pitchFamily="34" charset="0"/>
                <a:cs typeface="Calibri" pitchFamily="34" charset="0"/>
              </a:rPr>
              <a:t>Internal Requests </a:t>
            </a:r>
          </a:p>
          <a:p>
            <a:pPr marL="171450" indent="-171450">
              <a:buFont typeface="Arial" panose="020B0604020202020204" pitchFamily="34" charset="0"/>
              <a:buChar char="•"/>
              <a:tabLst>
                <a:tab pos="92075" algn="l"/>
              </a:tabLst>
            </a:pPr>
            <a:r>
              <a:rPr lang="en-US" altLang="zh-TW" sz="900" dirty="0" smtClean="0">
                <a:latin typeface="Calibri" pitchFamily="34" charset="0"/>
                <a:cs typeface="Calibri" pitchFamily="34" charset="0"/>
              </a:rPr>
              <a:t>Quotations  </a:t>
            </a:r>
          </a:p>
          <a:p>
            <a:pPr marL="171450" indent="-171450">
              <a:buFont typeface="Arial" panose="020B0604020202020204" pitchFamily="34" charset="0"/>
              <a:buChar char="•"/>
              <a:tabLst>
                <a:tab pos="92075" algn="l"/>
              </a:tabLst>
            </a:pPr>
            <a:r>
              <a:rPr lang="en-US" altLang="zh-TW" sz="900" dirty="0" smtClean="0">
                <a:latin typeface="Calibri" pitchFamily="34" charset="0"/>
                <a:cs typeface="Calibri" pitchFamily="34" charset="0"/>
              </a:rPr>
              <a:t>ISAC / Apex </a:t>
            </a:r>
          </a:p>
          <a:p>
            <a:pPr marL="171450" indent="-171450">
              <a:buFont typeface="Arial" panose="020B0604020202020204" pitchFamily="34" charset="0"/>
              <a:buChar char="•"/>
              <a:tabLst>
                <a:tab pos="92075" algn="l"/>
              </a:tabLst>
            </a:pPr>
            <a:r>
              <a:rPr lang="en-US" altLang="zh-TW" sz="900" dirty="0" smtClean="0">
                <a:latin typeface="Calibri" pitchFamily="34" charset="0"/>
                <a:cs typeface="Calibri" pitchFamily="34" charset="0"/>
              </a:rPr>
              <a:t>Emails</a:t>
            </a:r>
          </a:p>
          <a:p>
            <a:pPr marL="171450" indent="-171450">
              <a:buFont typeface="Arial" panose="020B0604020202020204" pitchFamily="34" charset="0"/>
              <a:buChar char="•"/>
              <a:tabLst>
                <a:tab pos="92075" algn="l"/>
              </a:tabLst>
            </a:pPr>
            <a:r>
              <a:rPr lang="en-US" altLang="zh-TW" sz="900" smtClean="0">
                <a:latin typeface="Calibri" pitchFamily="34" charset="0"/>
                <a:cs typeface="Calibri" pitchFamily="34" charset="0"/>
              </a:rPr>
              <a:t>Phone Calls</a:t>
            </a:r>
            <a:endParaRPr lang="en-US" altLang="zh-TW" sz="900" dirty="0" smtClean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077" name="Rectangle 27"/>
          <p:cNvSpPr>
            <a:spLocks noChangeArrowheads="1"/>
          </p:cNvSpPr>
          <p:nvPr/>
        </p:nvSpPr>
        <p:spPr bwMode="auto">
          <a:xfrm>
            <a:off x="1311888" y="5143512"/>
            <a:ext cx="1900260" cy="1000143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  <a:tabLst>
                <a:tab pos="228600" algn="l"/>
              </a:tabLst>
            </a:pPr>
            <a:r>
              <a:rPr lang="en-US" altLang="zh-TW" sz="900" dirty="0" smtClean="0">
                <a:latin typeface="Calibri" pitchFamily="34" charset="0"/>
                <a:cs typeface="Calibri" pitchFamily="34" charset="0"/>
              </a:rPr>
              <a:t>On time In Full </a:t>
            </a:r>
          </a:p>
          <a:p>
            <a:pPr marL="171450" indent="-171450">
              <a:buFont typeface="Arial" panose="020B0604020202020204" pitchFamily="34" charset="0"/>
              <a:buChar char="•"/>
              <a:tabLst>
                <a:tab pos="228600" algn="l"/>
              </a:tabLst>
            </a:pPr>
            <a:r>
              <a:rPr lang="en-US" altLang="zh-TW" sz="900" dirty="0" smtClean="0">
                <a:latin typeface="Calibri" pitchFamily="34" charset="0"/>
                <a:cs typeface="Calibri" pitchFamily="34" charset="0"/>
              </a:rPr>
              <a:t>Invalid Feedback </a:t>
            </a:r>
          </a:p>
          <a:p>
            <a:pPr marL="171450" indent="-171450">
              <a:buFont typeface="Arial" panose="020B0604020202020204" pitchFamily="34" charset="0"/>
              <a:buChar char="•"/>
              <a:tabLst>
                <a:tab pos="228600" algn="l"/>
              </a:tabLst>
            </a:pPr>
            <a:r>
              <a:rPr lang="en-US" altLang="zh-TW" sz="900" dirty="0" smtClean="0">
                <a:latin typeface="Calibri" pitchFamily="34" charset="0"/>
                <a:cs typeface="Calibri" pitchFamily="34" charset="0"/>
              </a:rPr>
              <a:t>Increased Service </a:t>
            </a:r>
          </a:p>
          <a:p>
            <a:pPr marL="171450" indent="-171450">
              <a:buFont typeface="Arial" panose="020B0604020202020204" pitchFamily="34" charset="0"/>
              <a:buChar char="•"/>
              <a:tabLst>
                <a:tab pos="228600" algn="l"/>
              </a:tabLst>
            </a:pPr>
            <a:r>
              <a:rPr lang="en-US" altLang="zh-TW" sz="900" dirty="0" smtClean="0">
                <a:latin typeface="Calibri" pitchFamily="34" charset="0"/>
                <a:cs typeface="Calibri" pitchFamily="34" charset="0"/>
              </a:rPr>
              <a:t>Productivity </a:t>
            </a:r>
          </a:p>
          <a:p>
            <a:pPr marL="171450" indent="-171450">
              <a:buFont typeface="Arial" panose="020B0604020202020204" pitchFamily="34" charset="0"/>
              <a:buChar char="•"/>
              <a:tabLst>
                <a:tab pos="228600" algn="l"/>
              </a:tabLst>
            </a:pPr>
            <a:r>
              <a:rPr lang="en-US" altLang="zh-TW" sz="900" dirty="0" err="1" smtClean="0">
                <a:latin typeface="Calibri" pitchFamily="34" charset="0"/>
                <a:cs typeface="Calibri" pitchFamily="34" charset="0"/>
              </a:rPr>
              <a:t>MBU</a:t>
            </a:r>
            <a:r>
              <a:rPr lang="en-US" altLang="zh-TW" sz="900" dirty="0" smtClean="0">
                <a:latin typeface="Calibri" pitchFamily="34" charset="0"/>
                <a:cs typeface="Calibri" pitchFamily="34" charset="0"/>
              </a:rPr>
              <a:t> Priority targets</a:t>
            </a:r>
            <a:endParaRPr lang="en-US" altLang="zh-TW" sz="9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078" name="Rectangle 27"/>
          <p:cNvSpPr>
            <a:spLocks noChangeArrowheads="1"/>
          </p:cNvSpPr>
          <p:nvPr/>
        </p:nvSpPr>
        <p:spPr bwMode="auto">
          <a:xfrm>
            <a:off x="6929438" y="2643182"/>
            <a:ext cx="1857404" cy="1714512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  <a:tabLst>
                <a:tab pos="92075" algn="l"/>
              </a:tabLst>
            </a:pPr>
            <a:r>
              <a:rPr lang="en-US" altLang="zh-TW" sz="900" dirty="0" smtClean="0">
                <a:latin typeface="Calibri" pitchFamily="34" charset="0"/>
                <a:cs typeface="Calibri" pitchFamily="34" charset="0"/>
              </a:rPr>
              <a:t>Purchase  Orders </a:t>
            </a:r>
          </a:p>
          <a:p>
            <a:pPr marL="171450" indent="-171450">
              <a:buFont typeface="Arial" panose="020B0604020202020204" pitchFamily="34" charset="0"/>
              <a:buChar char="•"/>
              <a:tabLst>
                <a:tab pos="92075" algn="l"/>
              </a:tabLst>
            </a:pPr>
            <a:r>
              <a:rPr lang="en-US" altLang="zh-TW" sz="900" dirty="0" smtClean="0">
                <a:latin typeface="Calibri" pitchFamily="34" charset="0"/>
                <a:cs typeface="Calibri" pitchFamily="34" charset="0"/>
              </a:rPr>
              <a:t>Improved Deliveries  </a:t>
            </a:r>
            <a:endParaRPr lang="en-US" altLang="zh-TW" sz="900" dirty="0">
              <a:latin typeface="Calibri" pitchFamily="34" charset="0"/>
              <a:cs typeface="Calibri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  <a:tabLst>
                <a:tab pos="92075" algn="l"/>
              </a:tabLst>
            </a:pPr>
            <a:r>
              <a:rPr lang="en-US" altLang="zh-TW" sz="900" dirty="0" smtClean="0">
                <a:latin typeface="Calibri" pitchFamily="34" charset="0"/>
                <a:cs typeface="Calibri" pitchFamily="34" charset="0"/>
              </a:rPr>
              <a:t>Customer Feedback </a:t>
            </a:r>
          </a:p>
          <a:p>
            <a:pPr marL="171450" indent="-171450">
              <a:buFont typeface="Arial" panose="020B0604020202020204" pitchFamily="34" charset="0"/>
              <a:buChar char="•"/>
              <a:tabLst>
                <a:tab pos="92075" algn="l"/>
              </a:tabLst>
            </a:pPr>
            <a:r>
              <a:rPr lang="en-US" altLang="zh-TW" sz="900" dirty="0" smtClean="0">
                <a:latin typeface="Calibri" pitchFamily="34" charset="0"/>
                <a:cs typeface="Calibri" pitchFamily="34" charset="0"/>
              </a:rPr>
              <a:t>Order re-scheduling</a:t>
            </a:r>
          </a:p>
        </p:txBody>
      </p:sp>
      <p:pic>
        <p:nvPicPr>
          <p:cNvPr id="32" name="Picture 31" descr="James Walker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64388" y="6453188"/>
            <a:ext cx="1738312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6138886" y="6499882"/>
            <a:ext cx="3581400" cy="358118"/>
          </a:xfrm>
        </p:spPr>
        <p:txBody>
          <a:bodyPr/>
          <a:lstStyle/>
          <a:p>
            <a:pPr>
              <a:defRPr/>
            </a:pPr>
            <a:r>
              <a:rPr lang="en-GB" sz="1000" dirty="0" smtClean="0">
                <a:solidFill>
                  <a:schemeClr val="tx1"/>
                </a:solidFill>
              </a:rPr>
              <a:t>Form F392</a:t>
            </a:r>
            <a:br>
              <a:rPr lang="en-GB" sz="1000" dirty="0" smtClean="0">
                <a:solidFill>
                  <a:schemeClr val="tx1"/>
                </a:solidFill>
              </a:rPr>
            </a:br>
            <a:endParaRPr lang="en-GB" sz="1000" dirty="0">
              <a:solidFill>
                <a:schemeClr val="tx1"/>
              </a:solidFill>
            </a:endParaRPr>
          </a:p>
        </p:txBody>
      </p:sp>
      <p:sp>
        <p:nvSpPr>
          <p:cNvPr id="33" name="Footer Placeholder 1"/>
          <p:cNvSpPr txBox="1">
            <a:spLocks/>
          </p:cNvSpPr>
          <p:nvPr/>
        </p:nvSpPr>
        <p:spPr>
          <a:xfrm>
            <a:off x="64359" y="6453188"/>
            <a:ext cx="3715553" cy="365760"/>
          </a:xfrm>
          <a:prstGeom prst="rect">
            <a:avLst/>
          </a:prstGeom>
        </p:spPr>
        <p:txBody>
          <a:bodyPr vert="horz"/>
          <a:lstStyle>
            <a:defPPr>
              <a:defRPr lang="en-US"/>
            </a:defPPr>
            <a:lvl1pPr algn="l" rtl="0" eaLnBrk="1" fontAlgn="base" latinLnBrk="0" hangingPunct="1">
              <a:spcBef>
                <a:spcPct val="0"/>
              </a:spcBef>
              <a:spcAft>
                <a:spcPct val="0"/>
              </a:spcAft>
              <a:defRPr kumimoji="0" sz="1200" kern="1200">
                <a:solidFill>
                  <a:srgbClr val="FFFFFF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GB" sz="900" dirty="0" smtClean="0">
                <a:solidFill>
                  <a:schemeClr val="tx1"/>
                </a:solidFill>
              </a:rPr>
              <a:t>Department: Customer Support  Version: </a:t>
            </a:r>
            <a:r>
              <a:rPr lang="en-GB" sz="900" dirty="0">
                <a:solidFill>
                  <a:schemeClr val="tx1"/>
                </a:solidFill>
              </a:rPr>
              <a:t>2</a:t>
            </a:r>
            <a:r>
              <a:rPr lang="en-GB" sz="900" dirty="0" smtClean="0">
                <a:solidFill>
                  <a:schemeClr val="tx1"/>
                </a:solidFill>
              </a:rPr>
              <a:t>  Date: 15/09/2022</a:t>
            </a:r>
            <a:endParaRPr lang="en-GB" sz="900" dirty="0">
              <a:solidFill>
                <a:schemeClr val="tx1"/>
              </a:solidFill>
            </a:endParaRPr>
          </a:p>
        </p:txBody>
      </p:sp>
      <p:sp>
        <p:nvSpPr>
          <p:cNvPr id="34" name="Title 8"/>
          <p:cNvSpPr>
            <a:spLocks noGrp="1"/>
          </p:cNvSpPr>
          <p:nvPr/>
        </p:nvSpPr>
        <p:spPr>
          <a:xfrm rot="18942092">
            <a:off x="-117024" y="2913655"/>
            <a:ext cx="9378049" cy="1030689"/>
          </a:xfrm>
          <a:prstGeom prst="rect">
            <a:avLst/>
          </a:prstGeom>
        </p:spPr>
        <p:txBody>
          <a:bodyPr vert="horz" anchor="b">
            <a:normAutofit/>
          </a:bodyPr>
          <a:lstStyle>
            <a:lvl1pPr algn="ctr" rtl="0" eaLnBrk="1" latinLnBrk="0" hangingPunct="1">
              <a:spcBef>
                <a:spcPct val="0"/>
              </a:spcBef>
              <a:buNone/>
              <a:defRPr kumimoji="0" sz="42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4800" dirty="0" smtClean="0">
                <a:solidFill>
                  <a:schemeClr val="bg1">
                    <a:lumMod val="65000"/>
                    <a:alpha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Uncontrolled when printed</a:t>
            </a:r>
            <a:endParaRPr lang="en-GB" sz="4800" dirty="0">
              <a:solidFill>
                <a:schemeClr val="bg1">
                  <a:lumMod val="65000"/>
                  <a:alpha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189</Words>
  <Application>Microsoft Office PowerPoint</Application>
  <PresentationFormat>On-screen Show (4:3)</PresentationFormat>
  <Paragraphs>69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9" baseType="lpstr">
      <vt:lpstr>Arial</vt:lpstr>
      <vt:lpstr>Calibri</vt:lpstr>
      <vt:lpstr>Georgia</vt:lpstr>
      <vt:lpstr>新細明體</vt:lpstr>
      <vt:lpstr>Times New Roman</vt:lpstr>
      <vt:lpstr>Wingdings</vt:lpstr>
      <vt:lpstr>Wingdings 2</vt:lpstr>
      <vt:lpstr>Civic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Graeme MacKenzie</dc:creator>
  <cp:lastModifiedBy>Ruth Turner</cp:lastModifiedBy>
  <cp:revision>143</cp:revision>
  <cp:lastPrinted>2017-08-03T16:08:15Z</cp:lastPrinted>
  <dcterms:created xsi:type="dcterms:W3CDTF">2009-06-25T14:40:02Z</dcterms:created>
  <dcterms:modified xsi:type="dcterms:W3CDTF">2023-10-13T11:10:22Z</dcterms:modified>
</cp:coreProperties>
</file>